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20"/>
  </p:notesMasterIdLst>
  <p:sldIdLst>
    <p:sldId id="256" r:id="rId2"/>
    <p:sldId id="27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1" r:id="rId12"/>
    <p:sldId id="262" r:id="rId13"/>
    <p:sldId id="271" r:id="rId14"/>
    <p:sldId id="263" r:id="rId15"/>
    <p:sldId id="272" r:id="rId16"/>
    <p:sldId id="273" r:id="rId17"/>
    <p:sldId id="269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81422" autoAdjust="0"/>
  </p:normalViewPr>
  <p:slideViewPr>
    <p:cSldViewPr snapToGrid="0">
      <p:cViewPr varScale="1">
        <p:scale>
          <a:sx n="75" d="100"/>
          <a:sy n="75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4194C-3C12-457B-8D67-A73945C341B0}" type="datetimeFigureOut">
              <a:rPr lang="en-CA" smtClean="0"/>
              <a:t>2016-03-01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D48E8-16E0-4EC7-8DEF-15E444E35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39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http://learn.genetics.utah.edu/content/molecules/transcribe/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98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-ribosome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translocates</a:t>
            </a:r>
            <a:r>
              <a:rPr lang="en-CA" baseline="0" dirty="0" smtClean="0"/>
              <a:t> (shifts) one codon over and the next </a:t>
            </a:r>
            <a:r>
              <a:rPr lang="en-CA" baseline="0" dirty="0" err="1" smtClean="0"/>
              <a:t>tRNA</a:t>
            </a:r>
            <a:r>
              <a:rPr lang="en-CA" baseline="0" dirty="0" smtClean="0"/>
              <a:t> binds to the A site</a:t>
            </a:r>
          </a:p>
          <a:p>
            <a:r>
              <a:rPr lang="en-CA" baseline="0" dirty="0" smtClean="0"/>
              <a:t>-process repeats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61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-process continues</a:t>
            </a:r>
            <a:r>
              <a:rPr lang="en-CA" baseline="0" dirty="0" smtClean="0"/>
              <a:t> until a stop codon is reached </a:t>
            </a:r>
          </a:p>
          <a:p>
            <a:r>
              <a:rPr lang="en-CA" baseline="0" dirty="0" smtClean="0"/>
              <a:t>-no </a:t>
            </a:r>
            <a:r>
              <a:rPr lang="en-CA" baseline="0" dirty="0" err="1" smtClean="0"/>
              <a:t>tRNA</a:t>
            </a:r>
            <a:r>
              <a:rPr lang="en-CA" baseline="0" dirty="0" smtClean="0"/>
              <a:t> is associated with the stop codon</a:t>
            </a:r>
          </a:p>
          <a:p>
            <a:r>
              <a:rPr lang="en-CA" baseline="0" dirty="0" smtClean="0"/>
              <a:t>-a release factor protein aids in the dismantling of the ribosome-mRNA complex and releases the polypeptide chain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20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-Explains</a:t>
            </a:r>
            <a:r>
              <a:rPr lang="en-CA" baseline="0" dirty="0" smtClean="0"/>
              <a:t> how ribosomes are capable of synthesizing proteins without the DNA having to leave the nucleus as that would lead to too many complications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54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Textbook page 238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83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Textbook page 239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44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Textbook page</a:t>
            </a:r>
            <a:r>
              <a:rPr lang="en-CA" baseline="0" dirty="0" smtClean="0"/>
              <a:t> 243</a:t>
            </a:r>
          </a:p>
          <a:p>
            <a:r>
              <a:rPr lang="en-CA" baseline="0" dirty="0" smtClean="0"/>
              <a:t>-note the promoter region is upstream to the gene being transcribed</a:t>
            </a:r>
          </a:p>
          <a:p>
            <a:r>
              <a:rPr lang="en-CA" baseline="0" dirty="0" smtClean="0"/>
              <a:t>-the promoter region is not transcribed </a:t>
            </a:r>
          </a:p>
          <a:p>
            <a:r>
              <a:rPr lang="en-CA" baseline="0" dirty="0" smtClean="0"/>
              <a:t>-promoter region typically consists of a characteristic base pair pattern that is high in adenine and thymine bases as these only share two hydrogen bonds and therefore take less energy to break</a:t>
            </a:r>
          </a:p>
          <a:p>
            <a:r>
              <a:rPr lang="en-CA" baseline="0" dirty="0" smtClean="0"/>
              <a:t>-the template strand is the strand of DNA that the RNA polymerase uses to build the complimentary mRNA </a:t>
            </a:r>
          </a:p>
          <a:p>
            <a:r>
              <a:rPr lang="en-CA" baseline="0" dirty="0" smtClean="0"/>
              <a:t>-the coding strand is not used for transcription (note other textbooks may use different names)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40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-termination</a:t>
            </a:r>
            <a:r>
              <a:rPr lang="en-CA" baseline="0" dirty="0" smtClean="0"/>
              <a:t> sequence varies between prokaryotes and eukaryotes</a:t>
            </a:r>
          </a:p>
          <a:p>
            <a:r>
              <a:rPr lang="en-CA" baseline="0" dirty="0" smtClean="0"/>
              <a:t>-RNA polymerase is free to bind to another promoter region and transcribe another gene once it is released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604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-in</a:t>
            </a:r>
            <a:r>
              <a:rPr lang="en-CA" baseline="0" dirty="0" smtClean="0"/>
              <a:t> eukaryotic cells the mRNA must be modified before it leaves the nucleus</a:t>
            </a:r>
          </a:p>
          <a:p>
            <a:r>
              <a:rPr lang="en-CA" baseline="0" dirty="0" smtClean="0"/>
              <a:t>-primary transcript: mRNA that has to be modified before leaving the nucleus</a:t>
            </a:r>
          </a:p>
          <a:p>
            <a:r>
              <a:rPr lang="en-CA" baseline="0" dirty="0" smtClean="0"/>
              <a:t>-5’ Cap: consists of 7-methyl guanosine which forms a modified guanine nucleoside triphosphate which protects the mRNA from digestion by nucleases and phosphates as it exits the nucleus and enters the cytoplasm (also plays a role in initiation of translation)</a:t>
            </a:r>
          </a:p>
          <a:p>
            <a:r>
              <a:rPr lang="en-CA" baseline="0" dirty="0" smtClean="0"/>
              <a:t>-poly-A tail added to 3’ end: a string of 200-300 adenine base pairs added by the enzyme poly-A polymerase to help protect the mRNA from degradation</a:t>
            </a:r>
          </a:p>
          <a:p>
            <a:r>
              <a:rPr lang="en-CA" baseline="0" dirty="0" smtClean="0"/>
              <a:t>-exons are coding regions and introns are non-coding regions</a:t>
            </a:r>
          </a:p>
          <a:p>
            <a:r>
              <a:rPr lang="en-CA" baseline="0" dirty="0" smtClean="0"/>
              <a:t>-the introns are removed by proteins called spliceosomes (if they are not removed the noncoding regions are translated and the protein will not fold properly)</a:t>
            </a:r>
          </a:p>
          <a:p>
            <a:r>
              <a:rPr lang="en-CA" baseline="0" dirty="0" smtClean="0"/>
              <a:t>-once the mRNA has been modified and is ready to leave the nucleus it is now called mRNA transcript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12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-responsible for delivering amino</a:t>
            </a:r>
            <a:r>
              <a:rPr lang="en-CA" baseline="0" dirty="0" smtClean="0"/>
              <a:t> acids to the ribosome </a:t>
            </a:r>
          </a:p>
          <a:p>
            <a:r>
              <a:rPr lang="en-CA" baseline="0" dirty="0" smtClean="0"/>
              <a:t>-small single stranded nucleic acid with a cloverleaf structure</a:t>
            </a:r>
          </a:p>
          <a:p>
            <a:r>
              <a:rPr lang="en-CA" baseline="0" dirty="0" smtClean="0"/>
              <a:t>-anticodon recognizes the codon of the mRNA</a:t>
            </a:r>
          </a:p>
          <a:p>
            <a:r>
              <a:rPr lang="en-CA" baseline="0" dirty="0" smtClean="0"/>
              <a:t>-flexibility in the codons binding the anticodons as the 3</a:t>
            </a:r>
            <a:r>
              <a:rPr lang="en-CA" baseline="30000" dirty="0" smtClean="0"/>
              <a:t>rd</a:t>
            </a:r>
            <a:r>
              <a:rPr lang="en-CA" baseline="0" dirty="0" smtClean="0"/>
              <a:t> base can be different and binding can still occur (this is known as the wobble hypothesis)</a:t>
            </a:r>
          </a:p>
          <a:p>
            <a:r>
              <a:rPr lang="en-CA" baseline="0" dirty="0" smtClean="0"/>
              <a:t>-aminoacyl-</a:t>
            </a:r>
            <a:r>
              <a:rPr lang="en-CA" baseline="0" dirty="0" err="1" smtClean="0"/>
              <a:t>tRNA</a:t>
            </a:r>
            <a:r>
              <a:rPr lang="en-CA" baseline="0" dirty="0" smtClean="0"/>
              <a:t> is a </a:t>
            </a:r>
            <a:r>
              <a:rPr lang="en-CA" baseline="0" dirty="0" err="1" smtClean="0"/>
              <a:t>tRNA</a:t>
            </a:r>
            <a:r>
              <a:rPr lang="en-CA" baseline="0" dirty="0" smtClean="0"/>
              <a:t> molecule with its corresponding amino acid attached to its acceptor site at the 3’ end</a:t>
            </a:r>
          </a:p>
          <a:p>
            <a:r>
              <a:rPr lang="en-CA" baseline="0" dirty="0" smtClean="0"/>
              <a:t>-aminoacyl-</a:t>
            </a:r>
            <a:r>
              <a:rPr lang="en-CA" baseline="0" dirty="0" err="1" smtClean="0"/>
              <a:t>tRNA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synthetase</a:t>
            </a:r>
            <a:r>
              <a:rPr lang="en-CA" baseline="0" dirty="0" smtClean="0"/>
              <a:t> are the enzymes responsible for adding the amino acid to the </a:t>
            </a:r>
            <a:r>
              <a:rPr lang="en-CA" baseline="0" dirty="0" err="1" smtClean="0"/>
              <a:t>tRNA</a:t>
            </a:r>
            <a:r>
              <a:rPr lang="en-CA" baseline="0" dirty="0" smtClean="0"/>
              <a:t> (each enzyme is specific for a particular amino acid)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5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-ribosomes</a:t>
            </a:r>
            <a:r>
              <a:rPr lang="en-CA" baseline="0" dirty="0" smtClean="0"/>
              <a:t> composed of a small and large subunit clamp the mRNA between them after recognizing the 5’cap</a:t>
            </a:r>
          </a:p>
          <a:p>
            <a:r>
              <a:rPr lang="en-CA" baseline="0" dirty="0" smtClean="0"/>
              <a:t>-the reading frame affects the way in which the mRNA is read and therefore it is important that the mRNA is positioned properly at the start of translation</a:t>
            </a:r>
            <a:endParaRPr lang="en-CA" dirty="0" smtClean="0"/>
          </a:p>
          <a:p>
            <a:r>
              <a:rPr lang="en-CA" dirty="0" smtClean="0"/>
              <a:t>-the first codon</a:t>
            </a:r>
            <a:r>
              <a:rPr lang="en-CA" baseline="0" dirty="0" smtClean="0"/>
              <a:t> recognized by the ribosome is AUG (start codon) which binds to the P site</a:t>
            </a:r>
          </a:p>
          <a:p>
            <a:r>
              <a:rPr lang="en-CA" baseline="0" dirty="0" smtClean="0"/>
              <a:t>-ribosome has two sites: A (acceptor site) and P (peptide site)</a:t>
            </a:r>
          </a:p>
          <a:p>
            <a:r>
              <a:rPr lang="en-CA" dirty="0" smtClean="0"/>
              <a:t>-next </a:t>
            </a:r>
            <a:r>
              <a:rPr lang="en-CA" dirty="0" err="1" smtClean="0"/>
              <a:t>tRNA</a:t>
            </a:r>
            <a:r>
              <a:rPr lang="en-CA" baseline="0" dirty="0" smtClean="0"/>
              <a:t> binds to the A site and a peptide bond is formed between the two amino acids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D48E8-16E0-4EC7-8DEF-15E444E3581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26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7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62726E-379B-B349-9EED-81ED093FA806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9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7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0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5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6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6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7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DF5E60-9974-AC48-9591-99C2BB44B7CF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8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2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89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G7uCskUOr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G7uCskUOr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Protein Synthesis and the Genetic Code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Taylor Milburn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38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Posttranscriptional modifications</a:t>
            </a:r>
            <a:endParaRPr lang="en-CA" dirty="0"/>
          </a:p>
        </p:txBody>
      </p:sp>
      <p:pic>
        <p:nvPicPr>
          <p:cNvPr id="6" name="Content Placeholder 5" descr="PS16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t="39102" r="23235" b="10487"/>
          <a:stretch/>
        </p:blipFill>
        <p:spPr>
          <a:xfrm>
            <a:off x="2216149" y="2273301"/>
            <a:ext cx="7759701" cy="4165136"/>
          </a:xfrm>
        </p:spPr>
      </p:pic>
      <p:sp>
        <p:nvSpPr>
          <p:cNvPr id="3" name="TextBox 2"/>
          <p:cNvSpPr txBox="1"/>
          <p:nvPr/>
        </p:nvSpPr>
        <p:spPr>
          <a:xfrm>
            <a:off x="11128208" y="6438437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20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of Translation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Initiation: </a:t>
            </a:r>
            <a:r>
              <a:rPr lang="en-CA" sz="2400" dirty="0" smtClean="0"/>
              <a:t>the ribosome recognizes a specific sequence on the mRNA and binds to that site.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Elongation: </a:t>
            </a:r>
            <a:r>
              <a:rPr lang="en-CA" sz="2400" dirty="0" smtClean="0"/>
              <a:t>the ribosome moves along the mRNA three nucleotides at a time as these three nucleotides are known as codons which code for an amino acid.  A </a:t>
            </a:r>
            <a:r>
              <a:rPr lang="en-CA" sz="2400" dirty="0" err="1" smtClean="0"/>
              <a:t>tRNA</a:t>
            </a:r>
            <a:r>
              <a:rPr lang="en-CA" sz="2400" dirty="0" smtClean="0"/>
              <a:t> delivers the appropriate amino acid and the polypeptide chain is elongated.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Termination: </a:t>
            </a:r>
            <a:r>
              <a:rPr lang="en-CA" sz="2400" dirty="0" smtClean="0"/>
              <a:t>once a stop codon is reached the ribosome falls off the mRNA and the polypeptide chain is released.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541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genetic code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37000" y="6488668"/>
            <a:ext cx="122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810365"/>
            <a:ext cx="5540207" cy="3678303"/>
          </a:xfrm>
        </p:spPr>
        <p:txBody>
          <a:bodyPr>
            <a:normAutofit lnSpcReduction="10000"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Need a code for all 20 amino acids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Since there are 4 nucleotides we need the code to be 3 bases long in order to code for all the amino acids as 4</a:t>
            </a:r>
            <a:r>
              <a:rPr lang="en-CA" sz="2400" baseline="30000" dirty="0"/>
              <a:t>3</a:t>
            </a:r>
            <a:r>
              <a:rPr lang="en-CA" sz="2400" dirty="0"/>
              <a:t>= 64 (Note: 4</a:t>
            </a:r>
            <a:r>
              <a:rPr lang="en-CA" sz="2400" baseline="30000" dirty="0"/>
              <a:t>2</a:t>
            </a:r>
            <a:r>
              <a:rPr lang="en-CA" sz="2400" dirty="0"/>
              <a:t>=16 so this does not allow for us to code all of the amino acids)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The code is degenerative meaning that most of the amino acids have more than one code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861963"/>
            <a:ext cx="4676608" cy="47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Transfer RNA</a:t>
            </a:r>
            <a:endParaRPr lang="en-CA" dirty="0"/>
          </a:p>
        </p:txBody>
      </p:sp>
      <p:pic>
        <p:nvPicPr>
          <p:cNvPr id="4" name="Picture 3" descr="PS17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7140" r="45416" b="1767"/>
          <a:stretch/>
        </p:blipFill>
        <p:spPr>
          <a:xfrm>
            <a:off x="3365500" y="2019300"/>
            <a:ext cx="3898358" cy="467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0900" y="2019300"/>
            <a:ext cx="247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Acceptor site of amino acid tyrosine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323568"/>
            <a:ext cx="11128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anticodon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954236"/>
            <a:ext cx="172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Anticodon arm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43276" y="6488668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Figure 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36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translation</a:t>
            </a:r>
            <a:endParaRPr lang="en-CA" dirty="0"/>
          </a:p>
        </p:txBody>
      </p:sp>
      <p:pic>
        <p:nvPicPr>
          <p:cNvPr id="4" name="Content Placeholder 3" descr="PS17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24946" r="59732" b="44324"/>
          <a:stretch/>
        </p:blipFill>
        <p:spPr>
          <a:xfrm>
            <a:off x="414322" y="3136900"/>
            <a:ext cx="5535628" cy="2552701"/>
          </a:xfrm>
        </p:spPr>
      </p:pic>
      <p:sp>
        <p:nvSpPr>
          <p:cNvPr id="5" name="TextBox 4"/>
          <p:cNvSpPr txBox="1"/>
          <p:nvPr/>
        </p:nvSpPr>
        <p:spPr>
          <a:xfrm>
            <a:off x="581192" y="2767568"/>
            <a:ext cx="1285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Step 1</a:t>
            </a:r>
            <a:endParaRPr lang="en-CA" dirty="0"/>
          </a:p>
        </p:txBody>
      </p:sp>
      <p:pic>
        <p:nvPicPr>
          <p:cNvPr id="6" name="Picture 5" descr="PS17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0" t="25789" r="23438" b="30591"/>
          <a:stretch/>
        </p:blipFill>
        <p:spPr>
          <a:xfrm>
            <a:off x="6388100" y="2127836"/>
            <a:ext cx="5448300" cy="3574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6820" y="2767568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Step 2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096000" y="2127836"/>
            <a:ext cx="1016000" cy="462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14322" y="3136900"/>
            <a:ext cx="96997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0975808" y="6488668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7a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48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translation</a:t>
            </a:r>
            <a:endParaRPr lang="en-CA" dirty="0"/>
          </a:p>
        </p:txBody>
      </p:sp>
      <p:pic>
        <p:nvPicPr>
          <p:cNvPr id="4" name="Content Placeholder 3" descr="PS17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22529" r="59919" b="29478"/>
          <a:stretch/>
        </p:blipFill>
        <p:spPr>
          <a:xfrm>
            <a:off x="444499" y="2806699"/>
            <a:ext cx="4851399" cy="3530601"/>
          </a:xfrm>
        </p:spPr>
      </p:pic>
      <p:sp>
        <p:nvSpPr>
          <p:cNvPr id="6" name="Rectangle 5"/>
          <p:cNvSpPr/>
          <p:nvPr/>
        </p:nvSpPr>
        <p:spPr>
          <a:xfrm>
            <a:off x="342900" y="2413000"/>
            <a:ext cx="6096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6438900" y="4038598"/>
            <a:ext cx="4699000" cy="2298702"/>
            <a:chOff x="6438900" y="4038598"/>
            <a:chExt cx="4699000" cy="2298702"/>
          </a:xfrm>
        </p:grpSpPr>
        <p:pic>
          <p:nvPicPr>
            <p:cNvPr id="5" name="Picture 4" descr="PS17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46" t="39047" r="24063" b="28862"/>
            <a:stretch/>
          </p:blipFill>
          <p:spPr>
            <a:xfrm>
              <a:off x="6540500" y="4038599"/>
              <a:ext cx="4597400" cy="229870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38900" y="4038598"/>
              <a:ext cx="571500" cy="279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975808" y="6488668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7b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362410"/>
            <a:ext cx="1285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Step 3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540500" y="2356274"/>
            <a:ext cx="1285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Step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43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translation</a:t>
            </a:r>
            <a:endParaRPr lang="en-CA" dirty="0"/>
          </a:p>
        </p:txBody>
      </p:sp>
      <p:pic>
        <p:nvPicPr>
          <p:cNvPr id="4" name="Picture 3" descr="PS17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21368" r="59375" b="18102"/>
          <a:stretch/>
        </p:blipFill>
        <p:spPr>
          <a:xfrm>
            <a:off x="469900" y="2209799"/>
            <a:ext cx="4749800" cy="4413532"/>
          </a:xfrm>
          <a:prstGeom prst="rect">
            <a:avLst/>
          </a:prstGeom>
        </p:spPr>
      </p:pic>
      <p:pic>
        <p:nvPicPr>
          <p:cNvPr id="5" name="Picture 4" descr="PS17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9" t="20609" r="20690" b="14609"/>
          <a:stretch/>
        </p:blipFill>
        <p:spPr>
          <a:xfrm>
            <a:off x="7289800" y="2209799"/>
            <a:ext cx="4521200" cy="4279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5808" y="6488668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7c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27192" y="2209799"/>
            <a:ext cx="828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Step 5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677192" y="2209799"/>
            <a:ext cx="841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Step 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40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Recap of transcription and translation</a:t>
            </a:r>
            <a:endParaRPr lang="en-CA" dirty="0"/>
          </a:p>
        </p:txBody>
      </p:sp>
      <p:pic>
        <p:nvPicPr>
          <p:cNvPr id="4" name="gG7uCskUOr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9450" y="1920875"/>
            <a:ext cx="8293100" cy="46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Tables 1-3, Figures 1-4,  and Figures 6-8 from Biology 12 </a:t>
            </a:r>
            <a:r>
              <a:rPr lang="en-CA" dirty="0" smtClean="0"/>
              <a:t>Textbook </a:t>
            </a:r>
          </a:p>
          <a:p>
            <a:pPr lvl="1"/>
            <a:r>
              <a:rPr lang="en-CA" dirty="0"/>
              <a:t>Di, </a:t>
            </a:r>
            <a:r>
              <a:rPr lang="en-CA" dirty="0" smtClean="0"/>
              <a:t>Giuseppe M</a:t>
            </a:r>
            <a:r>
              <a:rPr lang="en-CA" dirty="0"/>
              <a:t>. (2003). </a:t>
            </a:r>
            <a:r>
              <a:rPr lang="en-CA" i="1" dirty="0"/>
              <a:t>Nelson biology 12</a:t>
            </a:r>
            <a:r>
              <a:rPr lang="en-CA" dirty="0"/>
              <a:t>. Toronto: Nelson Thomson Learning</a:t>
            </a:r>
            <a:r>
              <a:rPr lang="en-CA" dirty="0" smtClean="0"/>
              <a:t>.</a:t>
            </a:r>
            <a:endParaRPr lang="en-CA" dirty="0" smtClean="0"/>
          </a:p>
          <a:p>
            <a:r>
              <a:rPr lang="en-CA" dirty="0" smtClean="0"/>
              <a:t>Figure 5 from Pearson Education</a:t>
            </a:r>
          </a:p>
          <a:p>
            <a:r>
              <a:rPr lang="en-CA" dirty="0" smtClean="0"/>
              <a:t>Video from </a:t>
            </a:r>
            <a:r>
              <a:rPr lang="en-CA" dirty="0">
                <a:hlinkClick r:id="rId2"/>
              </a:rPr>
              <a:t>https://www.youtube.com/watch?v=gG7uCskUOrA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5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Workshop 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Central Dogma of Molecular Biology </a:t>
            </a:r>
          </a:p>
          <a:p>
            <a:r>
              <a:rPr lang="en-CA" sz="2400" dirty="0" smtClean="0"/>
              <a:t>Overview of Concepts</a:t>
            </a:r>
          </a:p>
          <a:p>
            <a:r>
              <a:rPr lang="en-CA" sz="2400" dirty="0" smtClean="0"/>
              <a:t>Transcription </a:t>
            </a:r>
          </a:p>
          <a:p>
            <a:r>
              <a:rPr lang="en-CA" sz="2400" dirty="0" smtClean="0"/>
              <a:t>Translation</a:t>
            </a:r>
          </a:p>
          <a:p>
            <a:r>
              <a:rPr lang="en-CA" sz="2400" dirty="0" smtClean="0"/>
              <a:t>Activity Time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1271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Central Dogma of Molecular biology </a:t>
            </a:r>
            <a:endParaRPr lang="en-CA" dirty="0"/>
          </a:p>
        </p:txBody>
      </p:sp>
      <p:pic>
        <p:nvPicPr>
          <p:cNvPr id="6" name="Content Placeholder 5" descr="PS15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7" t="23188" r="27898" b="31895"/>
          <a:stretch/>
        </p:blipFill>
        <p:spPr>
          <a:xfrm>
            <a:off x="200192" y="2047009"/>
            <a:ext cx="1548052" cy="3418609"/>
          </a:xfrm>
        </p:spPr>
      </p:pic>
      <p:pic>
        <p:nvPicPr>
          <p:cNvPr id="7" name="Picture 6" descr="PS15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5" t="23115" r="26790" b="51887"/>
          <a:stretch/>
        </p:blipFill>
        <p:spPr>
          <a:xfrm>
            <a:off x="2662959" y="2919844"/>
            <a:ext cx="1952205" cy="23694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44930" y="2684044"/>
            <a:ext cx="2951368" cy="2384304"/>
            <a:chOff x="6187514" y="3093194"/>
            <a:chExt cx="2698405" cy="2124098"/>
          </a:xfrm>
        </p:grpSpPr>
        <p:pic>
          <p:nvPicPr>
            <p:cNvPr id="8" name="Picture 7" descr="PS15.pdf - Adobe Acrobat Reader DC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57" t="62735" r="20398" b="11794"/>
            <a:stretch/>
          </p:blipFill>
          <p:spPr>
            <a:xfrm>
              <a:off x="6187514" y="3093194"/>
              <a:ext cx="2616968" cy="21197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23373" y="4458755"/>
              <a:ext cx="1662546" cy="758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31988" y="3031403"/>
            <a:ext cx="2590922" cy="1928880"/>
            <a:chOff x="8871146" y="2811467"/>
            <a:chExt cx="2969484" cy="2291946"/>
          </a:xfrm>
        </p:grpSpPr>
        <p:pic>
          <p:nvPicPr>
            <p:cNvPr id="10" name="Picture 9" descr="PS15.pdf - Adobe Acrobat Reader DC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75" t="37580" r="25511" b="48427"/>
            <a:stretch/>
          </p:blipFill>
          <p:spPr>
            <a:xfrm>
              <a:off x="8967355" y="3375564"/>
              <a:ext cx="2873275" cy="172784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871146" y="2811467"/>
              <a:ext cx="927481" cy="758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Arc 11"/>
          <p:cNvSpPr/>
          <p:nvPr/>
        </p:nvSpPr>
        <p:spPr>
          <a:xfrm rot="1638645">
            <a:off x="859041" y="2164422"/>
            <a:ext cx="3658770" cy="5312793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043664" y="189942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Nuclear Envelope</a:t>
            </a:r>
            <a:endParaRPr lang="en-CA" dirty="0"/>
          </a:p>
        </p:txBody>
      </p:sp>
      <p:sp>
        <p:nvSpPr>
          <p:cNvPr id="14" name="Right Arrow 13"/>
          <p:cNvSpPr/>
          <p:nvPr/>
        </p:nvSpPr>
        <p:spPr>
          <a:xfrm>
            <a:off x="1415539" y="3995843"/>
            <a:ext cx="1111827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ight Arrow 14"/>
          <p:cNvSpPr/>
          <p:nvPr/>
        </p:nvSpPr>
        <p:spPr>
          <a:xfrm>
            <a:off x="4976776" y="3995843"/>
            <a:ext cx="1111827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971098" y="4457952"/>
            <a:ext cx="199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TRANSCRIPTION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4698580" y="4415256"/>
            <a:ext cx="183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TRANSLATION</a:t>
            </a:r>
            <a:endParaRPr lang="en-CA" dirty="0"/>
          </a:p>
        </p:txBody>
      </p:sp>
      <p:sp>
        <p:nvSpPr>
          <p:cNvPr id="19" name="Right Arrow 18"/>
          <p:cNvSpPr/>
          <p:nvPr/>
        </p:nvSpPr>
        <p:spPr>
          <a:xfrm>
            <a:off x="8055217" y="3995843"/>
            <a:ext cx="1111827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999054" y="4415256"/>
            <a:ext cx="134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FOLDING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716973" y="59228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Nucleus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1130" y="59228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Cytoplasm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99800" y="6381137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92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of RNA</a:t>
            </a:r>
            <a:endParaRPr lang="en-CA" dirty="0"/>
          </a:p>
        </p:txBody>
      </p:sp>
      <p:pic>
        <p:nvPicPr>
          <p:cNvPr id="4" name="Content Placeholder 3" descr="PS15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57056" r="23235" b="12559"/>
          <a:stretch/>
        </p:blipFill>
        <p:spPr>
          <a:xfrm>
            <a:off x="392551" y="1943101"/>
            <a:ext cx="8572492" cy="2794000"/>
          </a:xfrm>
        </p:spPr>
      </p:pic>
      <p:pic>
        <p:nvPicPr>
          <p:cNvPr id="5" name="Picture 4" descr="PS15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33858" r="26562" b="39432"/>
          <a:stretch/>
        </p:blipFill>
        <p:spPr>
          <a:xfrm>
            <a:off x="190500" y="4737101"/>
            <a:ext cx="5321300" cy="1765301"/>
          </a:xfrm>
          <a:prstGeom prst="rect">
            <a:avLst/>
          </a:prstGeom>
        </p:spPr>
      </p:pic>
      <p:pic>
        <p:nvPicPr>
          <p:cNvPr id="6" name="Picture 5" descr="PS15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8" t="60183" r="29479" b="12145"/>
          <a:stretch/>
        </p:blipFill>
        <p:spPr>
          <a:xfrm>
            <a:off x="7230344" y="4673601"/>
            <a:ext cx="4610100" cy="1828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3792" y="6488668"/>
            <a:ext cx="96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7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of RNA</a:t>
            </a:r>
            <a:endParaRPr lang="en-CA" dirty="0"/>
          </a:p>
        </p:txBody>
      </p:sp>
      <p:pic>
        <p:nvPicPr>
          <p:cNvPr id="4" name="Content Placeholder 3" descr="PS15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3923" r="40829" b="20501"/>
          <a:stretch/>
        </p:blipFill>
        <p:spPr>
          <a:xfrm>
            <a:off x="1898844" y="2197100"/>
            <a:ext cx="8394312" cy="4119145"/>
          </a:xfrm>
        </p:spPr>
      </p:pic>
    </p:spTree>
    <p:extLst>
      <p:ext uri="{BB962C8B-B14F-4D97-AF65-F5344CB8AC3E}">
        <p14:creationId xmlns:p14="http://schemas.microsoft.com/office/powerpoint/2010/main" val="8604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of transcription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Initiation: </a:t>
            </a:r>
            <a:r>
              <a:rPr lang="en-CA" sz="2400" dirty="0" smtClean="0"/>
              <a:t>RNA polymerase binds to the promoter region of the DNA that is going to be transcribed and begins to unwind the DNA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Elongation: </a:t>
            </a:r>
            <a:r>
              <a:rPr lang="en-CA" sz="2400" dirty="0" smtClean="0"/>
              <a:t>the RNA polymerase puts together the appropriate ribonucleotides and builds the mRNA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Termination: </a:t>
            </a:r>
            <a:r>
              <a:rPr lang="en-CA" sz="2400" dirty="0" smtClean="0"/>
              <a:t>when the end of the gene is reached the RNA polymerase recognizes a stop signal which ends the transcription process and releases the mRNA from the DNA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991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transcription</a:t>
            </a:r>
            <a:endParaRPr lang="en-CA" dirty="0"/>
          </a:p>
        </p:txBody>
      </p:sp>
      <p:pic>
        <p:nvPicPr>
          <p:cNvPr id="4" name="Content Placeholder 3" descr="PS16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27312" r="20241" b="52266"/>
          <a:stretch/>
        </p:blipFill>
        <p:spPr>
          <a:xfrm>
            <a:off x="238760" y="2217057"/>
            <a:ext cx="11819556" cy="1877967"/>
          </a:xfrm>
        </p:spPr>
      </p:pic>
      <p:pic>
        <p:nvPicPr>
          <p:cNvPr id="5" name="Picture 4" descr="PS16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48847" r="20521" b="32129"/>
          <a:stretch/>
        </p:blipFill>
        <p:spPr>
          <a:xfrm>
            <a:off x="232703" y="4596125"/>
            <a:ext cx="11825613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0600" y="6480494"/>
            <a:ext cx="122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3a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69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transcription</a:t>
            </a:r>
            <a:endParaRPr lang="en-CA" dirty="0"/>
          </a:p>
        </p:txBody>
      </p:sp>
      <p:pic>
        <p:nvPicPr>
          <p:cNvPr id="6" name="Content Placeholder 5" descr="PS16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20961" r="20096" b="59861"/>
          <a:stretch/>
        </p:blipFill>
        <p:spPr>
          <a:xfrm>
            <a:off x="97488" y="2076992"/>
            <a:ext cx="11933404" cy="1780123"/>
          </a:xfrm>
        </p:spPr>
      </p:pic>
      <p:pic>
        <p:nvPicPr>
          <p:cNvPr id="7" name="Picture 6" descr="PS16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42588" r="20286" b="38240"/>
          <a:stretch/>
        </p:blipFill>
        <p:spPr>
          <a:xfrm>
            <a:off x="97488" y="4489347"/>
            <a:ext cx="11933404" cy="176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0600" y="6480494"/>
            <a:ext cx="122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3b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6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transcription</a:t>
            </a:r>
            <a:endParaRPr lang="en-CA" dirty="0"/>
          </a:p>
        </p:txBody>
      </p:sp>
      <p:pic>
        <p:nvPicPr>
          <p:cNvPr id="4" name="Content Placeholder 3" descr="PS16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63962" r="19118" b="17394"/>
          <a:stretch/>
        </p:blipFill>
        <p:spPr>
          <a:xfrm>
            <a:off x="318070" y="2045427"/>
            <a:ext cx="11672701" cy="1676401"/>
          </a:xfrm>
        </p:spPr>
      </p:pic>
      <p:pic>
        <p:nvPicPr>
          <p:cNvPr id="5" name="Picture 4" descr="PS16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56918" r="21250" b="14065"/>
          <a:stretch/>
        </p:blipFill>
        <p:spPr>
          <a:xfrm>
            <a:off x="318070" y="4051299"/>
            <a:ext cx="11292738" cy="2552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0600" y="6480494"/>
            <a:ext cx="122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3c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9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651</TotalTime>
  <Words>934</Words>
  <Application>Microsoft Office PowerPoint</Application>
  <PresentationFormat>Widescreen</PresentationFormat>
  <Paragraphs>109</Paragraphs>
  <Slides>18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Wingdings 2</vt:lpstr>
      <vt:lpstr>Dividend</vt:lpstr>
      <vt:lpstr>Protein Synthesis and the Genetic Code</vt:lpstr>
      <vt:lpstr>Workshop outline</vt:lpstr>
      <vt:lpstr>Central Dogma of Molecular biology </vt:lpstr>
      <vt:lpstr>Overview of RNA</vt:lpstr>
      <vt:lpstr>Overview of RNA</vt:lpstr>
      <vt:lpstr>Overview of transcription</vt:lpstr>
      <vt:lpstr>transcription</vt:lpstr>
      <vt:lpstr>transcription</vt:lpstr>
      <vt:lpstr>transcription</vt:lpstr>
      <vt:lpstr>Posttranscriptional modifications</vt:lpstr>
      <vt:lpstr>Overview of Translation</vt:lpstr>
      <vt:lpstr>The genetic code</vt:lpstr>
      <vt:lpstr>Transfer RNA</vt:lpstr>
      <vt:lpstr>translation</vt:lpstr>
      <vt:lpstr>translation</vt:lpstr>
      <vt:lpstr>translation</vt:lpstr>
      <vt:lpstr>Recap of transcription and translation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 and the Genetic Code</dc:title>
  <dc:creator>Taylor Milburn</dc:creator>
  <cp:lastModifiedBy>Taylor Milburn</cp:lastModifiedBy>
  <cp:revision>42</cp:revision>
  <dcterms:created xsi:type="dcterms:W3CDTF">2016-02-02T15:35:59Z</dcterms:created>
  <dcterms:modified xsi:type="dcterms:W3CDTF">2016-03-01T15:29:55Z</dcterms:modified>
</cp:coreProperties>
</file>